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4" r:id="rId2"/>
    <p:sldId id="263" r:id="rId3"/>
    <p:sldId id="262" r:id="rId4"/>
    <p:sldId id="257" r:id="rId5"/>
    <p:sldId id="295" r:id="rId6"/>
    <p:sldId id="268" r:id="rId7"/>
    <p:sldId id="296" r:id="rId8"/>
    <p:sldId id="258" r:id="rId9"/>
    <p:sldId id="259" r:id="rId10"/>
    <p:sldId id="266" r:id="rId11"/>
    <p:sldId id="284" r:id="rId12"/>
    <p:sldId id="267" r:id="rId13"/>
    <p:sldId id="272" r:id="rId14"/>
    <p:sldId id="256" r:id="rId15"/>
    <p:sldId id="264" r:id="rId16"/>
    <p:sldId id="269" r:id="rId17"/>
    <p:sldId id="286"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222" autoAdjust="0"/>
    <p:restoredTop sz="94669" autoAdjust="0"/>
  </p:normalViewPr>
  <p:slideViewPr>
    <p:cSldViewPr>
      <p:cViewPr>
        <p:scale>
          <a:sx n="60" d="100"/>
          <a:sy n="60" d="100"/>
        </p:scale>
        <p:origin x="-1596" y="-588"/>
      </p:cViewPr>
      <p:guideLst>
        <p:guide orient="horz" pos="2160"/>
        <p:guide pos="2880"/>
      </p:guideLst>
    </p:cSldViewPr>
  </p:slideViewPr>
  <p:outlineViewPr>
    <p:cViewPr>
      <p:scale>
        <a:sx n="33" d="100"/>
        <a:sy n="33" d="100"/>
      </p:scale>
      <p:origin x="0" y="1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C97AB-7D37-4F94-A9FF-688DE29A01B1}" type="datetimeFigureOut">
              <a:rPr lang="ru-RU" smtClean="0"/>
              <a:pPr/>
              <a:t>17.11.2016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3A2E5-3564-42B3-8738-43AE8E474E72}" type="slidenum">
              <a:rPr lang="ru-RU" smtClean="0"/>
              <a:pPr/>
              <a:t>‹#›</a:t>
            </a:fld>
            <a:endParaRPr lang="ru-RU"/>
          </a:p>
        </p:txBody>
      </p:sp>
    </p:spTree>
    <p:extLst>
      <p:ext uri="{BB962C8B-B14F-4D97-AF65-F5344CB8AC3E}">
        <p14:creationId xmlns:p14="http://schemas.microsoft.com/office/powerpoint/2010/main" xmlns="" val="166700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03A2E5-3564-42B3-8738-43AE8E474E72}" type="slidenum">
              <a:rPr lang="ru-RU" smtClean="0"/>
              <a:pPr/>
              <a:t>7</a:t>
            </a:fld>
            <a:endParaRPr lang="ru-RU"/>
          </a:p>
        </p:txBody>
      </p:sp>
    </p:spTree>
    <p:extLst>
      <p:ext uri="{BB962C8B-B14F-4D97-AF65-F5344CB8AC3E}">
        <p14:creationId xmlns:p14="http://schemas.microsoft.com/office/powerpoint/2010/main" xmlns="" val="146511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17.11.2016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normAutofit/>
          </a:bodyPr>
          <a:lstStyle/>
          <a:p>
            <a:r>
              <a:rPr lang="ru-RU" sz="1800" b="1" dirty="0">
                <a:latin typeface="Times New Roman" panose="02020603050405020304" pitchFamily="18" charset="0"/>
                <a:cs typeface="Times New Roman" panose="02020603050405020304" pitchFamily="18" charset="0"/>
              </a:rPr>
              <a:t>ТЕМА: ПРОБЛЕМЫ И ПЕРСПЕКТИВЫ ПРЕДМЕТА ОБЖ В ШКОЛЕ </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НА СОВРЕМЕННОМ ЭТАПЕ</a:t>
            </a:r>
          </a:p>
        </p:txBody>
      </p:sp>
      <p:sp>
        <p:nvSpPr>
          <p:cNvPr id="3" name="Объект 2"/>
          <p:cNvSpPr>
            <a:spLocks noGrp="1"/>
          </p:cNvSpPr>
          <p:nvPr>
            <p:ph idx="1"/>
          </p:nvPr>
        </p:nvSpPr>
        <p:spPr/>
        <p:txBody>
          <a:bodyPr/>
          <a:lstStyle/>
          <a:p>
            <a:endParaRPr lang="ru-RU"/>
          </a:p>
        </p:txBody>
      </p:sp>
      <p:pic>
        <p:nvPicPr>
          <p:cNvPr id="31746" name="Picture 2" descr="C:\Users\teahter26_2\Desktop\к 11.11.16\картинки к победе\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504" y="980728"/>
            <a:ext cx="8856984" cy="58030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547664" y="3429000"/>
            <a:ext cx="6678488" cy="3354765"/>
          </a:xfrm>
          <a:prstGeom prst="rect">
            <a:avLst/>
          </a:prstGeom>
        </p:spPr>
        <p:txBody>
          <a:bodyPr wrap="square">
            <a:spAutoFit/>
          </a:bodyPr>
          <a:lstStyle/>
          <a:p>
            <a:endParaRPr lang="ru-RU" sz="2000" b="1" dirty="0" smtClean="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smtClean="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Преподаватель </a:t>
            </a:r>
            <a:r>
              <a:rPr lang="ru-RU" sz="2400" b="1" dirty="0">
                <a:latin typeface="Times New Roman" panose="02020603050405020304" pitchFamily="18" charset="0"/>
                <a:cs typeface="Times New Roman" panose="02020603050405020304" pitchFamily="18" charset="0"/>
              </a:rPr>
              <a:t>–организатор  по ОБЖ   </a:t>
            </a:r>
          </a:p>
          <a:p>
            <a:pPr algn="ctr"/>
            <a:endParaRPr lang="ru-RU" sz="2400" b="1" dirty="0" smtClean="0">
              <a:latin typeface="Times New Roman" panose="02020603050405020304" pitchFamily="18" charset="0"/>
              <a:cs typeface="Times New Roman" panose="02020603050405020304" pitchFamily="18" charset="0"/>
            </a:endParaRPr>
          </a:p>
          <a:p>
            <a:pPr algn="ctr"/>
            <a:r>
              <a:rPr lang="ru-RU" sz="2400" b="1" dirty="0" err="1" smtClean="0">
                <a:latin typeface="Times New Roman" panose="02020603050405020304" pitchFamily="18" charset="0"/>
                <a:cs typeface="Times New Roman" panose="02020603050405020304" pitchFamily="18" charset="0"/>
              </a:rPr>
              <a:t>Разваляев</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Сергей Викторович</a:t>
            </a:r>
          </a:p>
          <a:p>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СОШ № 170</a:t>
            </a:r>
          </a:p>
        </p:txBody>
      </p:sp>
    </p:spTree>
    <p:extLst>
      <p:ext uri="{BB962C8B-B14F-4D97-AF65-F5344CB8AC3E}">
        <p14:creationId xmlns:p14="http://schemas.microsoft.com/office/powerpoint/2010/main" xmlns="" val="209719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ahter26_2\Desktop\к 11.11.16\DSC0048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085" y="-26023"/>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0"/>
            <a:ext cx="8229600" cy="692696"/>
          </a:xfrm>
        </p:spPr>
        <p:txBody>
          <a:bodyPr>
            <a:normAutofit/>
          </a:bodyPr>
          <a:lstStyle/>
          <a:p>
            <a:r>
              <a:rPr lang="ru-RU" sz="1200" dirty="0" smtClean="0">
                <a:latin typeface="Times New Roman" panose="02020603050405020304" pitchFamily="18" charset="0"/>
                <a:cs typeface="Times New Roman" panose="02020603050405020304" pitchFamily="18" charset="0"/>
              </a:rPr>
              <a:t>5</a:t>
            </a: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548680"/>
            <a:ext cx="8229600" cy="5577483"/>
          </a:xfrm>
        </p:spPr>
        <p:txBody>
          <a:bodyPr>
            <a:normAutofit/>
          </a:bodyPr>
          <a:lstStyle/>
          <a:p>
            <a:r>
              <a:rPr lang="ru-RU" sz="1800" b="1" dirty="0">
                <a:latin typeface="Times New Roman" panose="02020603050405020304" pitchFamily="18" charset="0"/>
                <a:cs typeface="Times New Roman" panose="02020603050405020304" pitchFamily="18" charset="0"/>
              </a:rPr>
              <a:t>В системе обучения ОБЖ целесообразно использовать также объемные наглядные пособия в виде моделей, муляжей и макетов, отображающие особенности изучаемых объектов и образцов военной техники. Модели, муляжи и макеты представляют собой трехмерные изображения натуральных объектов, передающие их, как правило, в уменьшенном виде, например: модель танка или самолета, макет укрытия или убежища, муляж автомата АК и пистолета ПМ. В моделях, муляжах и макетах соблюдается внешнее сходство и пропорции частей объекта при некоторой схематизации и условности изображения. В процессе познания модели, муляжи и макеты занимают промежуточное положение: они более полно, чем плоскостные изображения (рисунки, иллюстрации и т.п.), воспроизводят особенности натурального объекта и в то же время по сравнению с ними имеют более обобщенный характер. Модели, муляжи и макеты могут применяться на разных этапах учебного процесса, играя роль источника знаний при объяснении нового материала, а также средств обобщения и контроля знаний.</a:t>
            </a:r>
          </a:p>
        </p:txBody>
      </p:sp>
    </p:spTree>
    <p:extLst>
      <p:ext uri="{BB962C8B-B14F-4D97-AF65-F5344CB8AC3E}">
        <p14:creationId xmlns:p14="http://schemas.microsoft.com/office/powerpoint/2010/main" xmlns="" val="362617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eahter26_2\Desktop\к 11.11.16\Фото отряд\S600003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04800" y="-429663"/>
            <a:ext cx="9753600" cy="7315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28600"/>
            <a:ext cx="8229600" cy="345232"/>
          </a:xfrm>
        </p:spPr>
        <p:txBody>
          <a:bodyPr>
            <a:normAutofit/>
          </a:bodyPr>
          <a:lstStyle/>
          <a:p>
            <a:endParaRPr lang="ru-RU" sz="9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0528" y="836712"/>
            <a:ext cx="9433048" cy="5904656"/>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К сожалению, в современной России уроки ОБЖ играют второстепенную роль, несмотря на то, что данный предмет считается обязательным в образовательной программе. Складывается впечатление, что в школе дисциплина по безопасности жизнедеятельности, словно конкурс Евровидения для России. Вроде нужно участвовать, а какая от этого практическая польза? Вот и выступаем по старой привычке. Мы слышим, что урок ОБЖ нужен, а на деле получаем - ведут его не профильные специалисты (в лучшем случае другие предметники), ученики относятся к уроку как к лишней перемене, а для администрации школ это всего лишь обязательный предмет, который может быть и «на бумаге». </a:t>
            </a:r>
          </a:p>
        </p:txBody>
      </p:sp>
    </p:spTree>
    <p:extLst>
      <p:ext uri="{BB962C8B-B14F-4D97-AF65-F5344CB8AC3E}">
        <p14:creationId xmlns:p14="http://schemas.microsoft.com/office/powerpoint/2010/main" xmlns="" val="11430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eahter26_2\Desktop\к 11.11.16\IMG_112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Autofit/>
          </a:bodyPr>
          <a:lstStyle/>
          <a:p>
            <a:pPr algn="just"/>
            <a:r>
              <a:rPr lang="ru-RU" sz="2000" b="1" dirty="0">
                <a:latin typeface="Times New Roman" panose="02020603050405020304" pitchFamily="18" charset="0"/>
                <a:cs typeface="Times New Roman" panose="02020603050405020304" pitchFamily="18" charset="0"/>
              </a:rPr>
              <a:t> Позиция администрации школ проста: у выпускного класса есть более важные предметы, чем урок, на котором дети изучают основы безопасности жизнедеятельности</a:t>
            </a:r>
          </a:p>
          <a:p>
            <a:pPr algn="just"/>
            <a:r>
              <a:rPr lang="ru-RU" sz="2000" b="1" dirty="0">
                <a:latin typeface="Times New Roman" panose="02020603050405020304" pitchFamily="18" charset="0"/>
                <a:cs typeface="Times New Roman" panose="02020603050405020304" pitchFamily="18" charset="0"/>
              </a:rPr>
              <a:t>        Урок бывают последним в расписании, и часть учащихся его не посещают.</a:t>
            </a:r>
          </a:p>
          <a:p>
            <a:pPr algn="just"/>
            <a:r>
              <a:rPr lang="ru-RU" sz="2000" b="1" dirty="0">
                <a:latin typeface="Times New Roman" panose="02020603050405020304" pitchFamily="18" charset="0"/>
                <a:cs typeface="Times New Roman" panose="02020603050405020304" pitchFamily="18" charset="0"/>
              </a:rPr>
              <a:t>(мотивируют это внеурочными занятиями детей с репетиторами, которые казались гораздо важнее, чем урок по безопасности жизни и здоровья учащихся). </a:t>
            </a:r>
          </a:p>
          <a:p>
            <a:pPr algn="just"/>
            <a:endParaRPr lang="ru-RU" sz="2000" b="1" dirty="0">
              <a:latin typeface="Times New Roman" panose="02020603050405020304" pitchFamily="18" charset="0"/>
              <a:cs typeface="Times New Roman" panose="02020603050405020304" pitchFamily="18" charset="0"/>
            </a:endParaRPr>
          </a:p>
          <a:p>
            <a:pPr algn="just"/>
            <a:r>
              <a:rPr lang="ru-RU" sz="2000" b="1" dirty="0">
                <a:latin typeface="Times New Roman" panose="02020603050405020304" pitchFamily="18" charset="0"/>
                <a:cs typeface="Times New Roman" panose="02020603050405020304" pitchFamily="18" charset="0"/>
              </a:rPr>
              <a:t>Подведя итог я пришел к выводу, что урок ОБЖ носит навязываемый характер. Но я знаю примеры, когда уроки ОБЖ лишь номинально существуют, их проводят люди, которые уверены, что можно весь год рассказывать о вреде алкоголя и курения, а также просто забавные истории из жизни. </a:t>
            </a:r>
          </a:p>
        </p:txBody>
      </p:sp>
    </p:spTree>
    <p:extLst>
      <p:ext uri="{BB962C8B-B14F-4D97-AF65-F5344CB8AC3E}">
        <p14:creationId xmlns:p14="http://schemas.microsoft.com/office/powerpoint/2010/main" xmlns="" val="353230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ahter26_2\Desktop\к 11.11.16\Фото отряд\IMG_015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sz="2200" b="1" dirty="0">
                <a:latin typeface="Times New Roman" panose="02020603050405020304" pitchFamily="18" charset="0"/>
                <a:cs typeface="Times New Roman" panose="02020603050405020304" pitchFamily="18" charset="0"/>
              </a:rPr>
              <a:t>«Правительство хочет воспитать патриотически настроенных необразованных дворников, знающих ОБЖ?»; </a:t>
            </a:r>
          </a:p>
        </p:txBody>
      </p:sp>
      <p:sp>
        <p:nvSpPr>
          <p:cNvPr id="3" name="Объект 2"/>
          <p:cNvSpPr>
            <a:spLocks noGrp="1"/>
          </p:cNvSpPr>
          <p:nvPr>
            <p:ph idx="1"/>
          </p:nvPr>
        </p:nvSpPr>
        <p:spPr/>
        <p:txBody>
          <a:bodyPr>
            <a:normAutofit/>
          </a:bodyPr>
          <a:lstStyle/>
          <a:p>
            <a:r>
              <a:rPr lang="ru-RU" sz="2400" b="1" dirty="0">
                <a:latin typeface="Times New Roman" panose="02020603050405020304" pitchFamily="18" charset="0"/>
                <a:cs typeface="Times New Roman" panose="02020603050405020304" pitchFamily="18" charset="0"/>
              </a:rPr>
              <a:t> Позиция администрации школ проста: у выпускного класса есть более важные предметы, чем урок, на котором дети изучают основы безопасности жизнедеятельности</a:t>
            </a:r>
          </a:p>
          <a:p>
            <a:r>
              <a:rPr lang="ru-RU" sz="2400" b="1" dirty="0">
                <a:latin typeface="Times New Roman" panose="02020603050405020304" pitchFamily="18" charset="0"/>
                <a:cs typeface="Times New Roman" panose="02020603050405020304" pitchFamily="18" charset="0"/>
              </a:rPr>
              <a:t>        Урок бывают последним в расписании, и часть учащихся его не посещают.</a:t>
            </a:r>
          </a:p>
          <a:p>
            <a:r>
              <a:rPr lang="ru-RU" sz="2400" b="1" dirty="0">
                <a:latin typeface="Times New Roman" panose="02020603050405020304" pitchFamily="18" charset="0"/>
                <a:cs typeface="Times New Roman" panose="02020603050405020304" pitchFamily="18" charset="0"/>
              </a:rPr>
              <a:t>(мотивируют это внеурочными занятиями детей с репетиторами, которые казались гораздо важнее, чем урок по безопасности жизни и здоровья учащихся). </a:t>
            </a:r>
          </a:p>
        </p:txBody>
      </p:sp>
    </p:spTree>
    <p:extLst>
      <p:ext uri="{BB962C8B-B14F-4D97-AF65-F5344CB8AC3E}">
        <p14:creationId xmlns:p14="http://schemas.microsoft.com/office/powerpoint/2010/main" xmlns="" val="256002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ahter26_2\Desktop\к 11.11.16\балванка.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5266" y="0"/>
            <a:ext cx="857346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980729"/>
            <a:ext cx="7772400" cy="4536503"/>
          </a:xfrm>
        </p:spPr>
        <p:txBody>
          <a:bodyPr>
            <a:normAutofit/>
          </a:bodyPr>
          <a:lstStyle/>
          <a:p>
            <a:pPr algn="just"/>
            <a:r>
              <a:rPr lang="ru-RU" sz="2000" b="1" dirty="0">
                <a:latin typeface="Times New Roman" panose="02020603050405020304" pitchFamily="18" charset="0"/>
                <a:cs typeface="Times New Roman" panose="02020603050405020304" pitchFamily="18" charset="0"/>
              </a:rPr>
              <a:t> Чтобы понять все это, рассмотрим позицию Министерства образования и науки РФ. </a:t>
            </a:r>
            <a:r>
              <a:rPr lang="ru-RU" sz="2000" b="1" dirty="0" smtClean="0">
                <a:latin typeface="Times New Roman" panose="02020603050405020304" pitchFamily="18" charset="0"/>
                <a:cs typeface="Times New Roman" panose="02020603050405020304" pitchFamily="18" charset="0"/>
              </a:rPr>
              <a:t>На </a:t>
            </a:r>
            <a:r>
              <a:rPr lang="ru-RU" sz="2000" b="1" dirty="0">
                <a:latin typeface="Times New Roman" panose="02020603050405020304" pitchFamily="18" charset="0"/>
                <a:cs typeface="Times New Roman" panose="02020603050405020304" pitchFamily="18" charset="0"/>
              </a:rPr>
              <a:t>сегодняшний день стандартом учебника считаются материалы, подготовленные в рамках проекта «Разработка модульной структуры содержания курса «Основы безопасности жизнедеятельности». Он создан на основе комплексного подхода к формированию современного уровня культуры безопасности и готовности к </a:t>
            </a:r>
            <a:r>
              <a:rPr lang="ru-RU" sz="2000" b="1" dirty="0" smtClean="0">
                <a:latin typeface="Times New Roman" panose="02020603050405020304" pitchFamily="18" charset="0"/>
                <a:cs typeface="Times New Roman" panose="02020603050405020304" pitchFamily="18" charset="0"/>
              </a:rPr>
              <a:t>военной службе</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Мы </a:t>
            </a:r>
            <a:r>
              <a:rPr lang="ru-RU" sz="2000" b="1" dirty="0">
                <a:latin typeface="Times New Roman" panose="02020603050405020304" pitchFamily="18" charset="0"/>
                <a:cs typeface="Times New Roman" panose="02020603050405020304" pitchFamily="18" charset="0"/>
              </a:rPr>
              <a:t>видим, что программа ОБЖ состоит из трех взаимосвязанных модулей, которые затрагивают основы безопасности личности, общества и государства, основы медицинских знаний и здорового образа жизни и обеспечение военной безопасности государства. </a:t>
            </a:r>
          </a:p>
        </p:txBody>
      </p:sp>
      <p:sp>
        <p:nvSpPr>
          <p:cNvPr id="3" name="Подзаголовок 2"/>
          <p:cNvSpPr>
            <a:spLocks noGrp="1"/>
          </p:cNvSpPr>
          <p:nvPr>
            <p:ph type="subTitle" idx="1"/>
          </p:nvPr>
        </p:nvSpPr>
        <p:spPr>
          <a:xfrm>
            <a:off x="2411760" y="3886200"/>
            <a:ext cx="6446974" cy="1752600"/>
          </a:xfrm>
        </p:spPr>
        <p:txBody>
          <a:bodyPr>
            <a:normAutofit/>
          </a:bodyPr>
          <a:lstStyle/>
          <a:p>
            <a:endParaRPr lang="ru-RU" sz="2000" dirty="0" smtClean="0"/>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2255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ahter26_2\Desktop\к 11.11.16\DSC_0410.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71019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692696"/>
            <a:ext cx="8229600" cy="288032"/>
          </a:xfrm>
        </p:spPr>
        <p:txBody>
          <a:bodyPr>
            <a:noAutofit/>
          </a:bodyPr>
          <a:lstStyle/>
          <a:p>
            <a:pPr algn="just"/>
            <a:r>
              <a:rPr lang="ru-RU" sz="1400" b="1" dirty="0" smtClean="0">
                <a:latin typeface="Times New Roman" panose="02020603050405020304" pitchFamily="18" charset="0"/>
                <a:cs typeface="Times New Roman" panose="02020603050405020304" pitchFamily="18" charset="0"/>
              </a:rPr>
              <a:t>       </a:t>
            </a:r>
            <a:br>
              <a:rPr lang="ru-RU" sz="1400" b="1"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Репутацию </a:t>
            </a:r>
            <a:r>
              <a:rPr lang="ru-RU" sz="1600" b="1" dirty="0">
                <a:latin typeface="Times New Roman" panose="02020603050405020304" pitchFamily="18" charset="0"/>
                <a:cs typeface="Times New Roman" panose="02020603050405020304" pitchFamily="18" charset="0"/>
              </a:rPr>
              <a:t>современной армии России нельзя назвать безупречной, и отсюда следует соответствующее к ней отношение. Не удивительна реакция родителей, которые видят, что в программе ОБЖ значительная часть времени посвящена подготовке детей к военной службе. Почему учителя ОБЖ должны готовить детей к службе в армии за счет учебных часов? Тем более что в армии есть учебная часть, которую в обязательном порядке проходят все новобранцы. Многие выпускники планируют после школы поступать в вуз и как минимум на 5 лет отсрочить свой призыв. </a:t>
            </a:r>
          </a:p>
        </p:txBody>
      </p:sp>
      <p:sp>
        <p:nvSpPr>
          <p:cNvPr id="3" name="Объект 2"/>
          <p:cNvSpPr>
            <a:spLocks noGrp="1"/>
          </p:cNvSpPr>
          <p:nvPr>
            <p:ph idx="1"/>
          </p:nvPr>
        </p:nvSpPr>
        <p:spPr>
          <a:xfrm>
            <a:off x="457200" y="2492896"/>
            <a:ext cx="8229600" cy="4464496"/>
          </a:xfrm>
        </p:spPr>
        <p:txBody>
          <a:bodyPr>
            <a:normAutofit/>
          </a:bodyPr>
          <a:lstStyle/>
          <a:p>
            <a:pPr marL="0" indent="0">
              <a:buNone/>
            </a:pPr>
            <a:endParaRPr lang="ru-RU" sz="1800" b="1" dirty="0" smtClean="0">
              <a:latin typeface="Times New Roman" panose="02020603050405020304" pitchFamily="18" charset="0"/>
              <a:cs typeface="Times New Roman" panose="02020603050405020304" pitchFamily="18" charset="0"/>
            </a:endParaRPr>
          </a:p>
          <a:p>
            <a:pPr marL="0" indent="0">
              <a:buNone/>
            </a:pPr>
            <a:endParaRPr lang="ru-RU" sz="1800" b="1" dirty="0">
              <a:latin typeface="Times New Roman" panose="02020603050405020304" pitchFamily="18" charset="0"/>
              <a:cs typeface="Times New Roman" panose="02020603050405020304" pitchFamily="18" charset="0"/>
            </a:endParaRPr>
          </a:p>
          <a:p>
            <a:pPr marL="0" indent="0">
              <a:buNone/>
            </a:pPr>
            <a:endParaRPr lang="ru-RU" sz="1800" b="1" dirty="0" smtClean="0">
              <a:latin typeface="Times New Roman" panose="02020603050405020304" pitchFamily="18" charset="0"/>
              <a:cs typeface="Times New Roman" panose="02020603050405020304" pitchFamily="18" charset="0"/>
            </a:endParaRPr>
          </a:p>
          <a:p>
            <a:pPr marL="0" indent="0" algn="just">
              <a:buNone/>
            </a:pPr>
            <a:r>
              <a:rPr lang="ru-RU" sz="18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Другая причина, это непонимание, что же хорошего может дать детям урок ОБЖ. Мы смотрим учебную программу и видим материал по военной подготовке (смотрите выше), по гражданской обороне, по чрезвычайным ситуациям (которые для каждого региона сугубо индивидуальны), по медицинской помощи. Все эти знания вкупе с навыками очень важны для обеспечения собственной безопасности, жизни и здоровья, но почему мы многого в программе не видим. Разве для ребенка не важно знать о «мобильных мошенниках», опасностях в Интернете (педофилия, «развод на деньги»), социальных рисках (субкультуры, религиозные и политические течения)? </a:t>
            </a:r>
          </a:p>
        </p:txBody>
      </p:sp>
    </p:spTree>
    <p:extLst>
      <p:ext uri="{BB962C8B-B14F-4D97-AF65-F5344CB8AC3E}">
        <p14:creationId xmlns:p14="http://schemas.microsoft.com/office/powerpoint/2010/main" xmlns="" val="181521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0"/>
            <a:ext cx="8229600" cy="2348880"/>
          </a:xfrm>
        </p:spPr>
        <p:txBody>
          <a:bodyPr>
            <a:noAutofit/>
          </a:bodyPr>
          <a:lstStyle/>
          <a:p>
            <a:pPr algn="just"/>
            <a:r>
              <a:rPr lang="ru-RU" sz="2400" b="1" dirty="0">
                <a:latin typeface="Times New Roman" panose="02020603050405020304" pitchFamily="18" charset="0"/>
                <a:cs typeface="Times New Roman" panose="02020603050405020304" pitchFamily="18" charset="0"/>
              </a:rPr>
              <a:t>Это опасности, которые появились в XXI веке, но мы по-прежнему изучаем то, что изучали в 90-е годы. Тем самым современный урок ОБЖ по содержанию является морально устаревшим. Общество требует полную готовность к современным рискам, но ОБЖ просто не отвечает данным требованиям. </a:t>
            </a:r>
          </a:p>
        </p:txBody>
      </p:sp>
      <p:sp>
        <p:nvSpPr>
          <p:cNvPr id="3" name="Объект 2"/>
          <p:cNvSpPr>
            <a:spLocks noGrp="1"/>
          </p:cNvSpPr>
          <p:nvPr>
            <p:ph idx="1"/>
          </p:nvPr>
        </p:nvSpPr>
        <p:spPr>
          <a:xfrm>
            <a:off x="457200" y="1988840"/>
            <a:ext cx="8229600" cy="4536504"/>
          </a:xfrm>
        </p:spPr>
        <p:txBody>
          <a:bodyPr>
            <a:normAutofit/>
          </a:bodyPr>
          <a:lstStyle/>
          <a:p>
            <a:pPr marL="0" indent="0">
              <a:buNone/>
            </a:pP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400" b="1" dirty="0" smtClean="0">
                <a:latin typeface="Times New Roman" panose="02020603050405020304" pitchFamily="18" charset="0"/>
                <a:cs typeface="Times New Roman" panose="02020603050405020304" pitchFamily="18" charset="0"/>
              </a:rPr>
              <a:t>      Приведу </a:t>
            </a:r>
            <a:r>
              <a:rPr lang="ru-RU" sz="2400" b="1" dirty="0">
                <a:latin typeface="Times New Roman" panose="02020603050405020304" pitchFamily="18" charset="0"/>
                <a:cs typeface="Times New Roman" panose="02020603050405020304" pitchFamily="18" charset="0"/>
              </a:rPr>
              <a:t>простой пример. В России за 1995 год на 100 000 детей в возрасте до 17 лет приходилось 7029 пострадавших при травмах и отравлениях под воздействием внешних причин. Через 13 лет, в 2008 году, число пострадавших этой же категории возросло до 11 598 человек. Таким образом, школьный предмет, направленный на обучение учеников культуре безопасного поведения, не только не способствовал уменьшению несчастных случаев, но и не помог удержать показатели на прежнем уровне. Все эти примеры говорят не в пользу современного урока ОБЖ. </a:t>
            </a:r>
          </a:p>
        </p:txBody>
      </p:sp>
    </p:spTree>
    <p:extLst>
      <p:ext uri="{BB962C8B-B14F-4D97-AF65-F5344CB8AC3E}">
        <p14:creationId xmlns:p14="http://schemas.microsoft.com/office/powerpoint/2010/main" xmlns="" val="43795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teahter26_2\Desktop\к 11.11.16\картинки к победе\1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521" y="-99392"/>
            <a:ext cx="9324528" cy="69857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332656"/>
            <a:ext cx="8229600" cy="1584176"/>
          </a:xfrm>
        </p:spPr>
        <p:txBody>
          <a:bodyPr>
            <a:normAutofit fontScale="90000"/>
          </a:bodyPr>
          <a:lstStyle/>
          <a:p>
            <a: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smtClean="0">
                <a:ln w="19050">
                  <a:solidFill>
                    <a:srgbClr val="FFFF00"/>
                  </a:solidFill>
                  <a:prstDash val="solid"/>
                </a:ln>
                <a:solidFill>
                  <a:srgbClr val="FF0000"/>
                </a:solidFill>
                <a:effectLst>
                  <a:outerShdw blurRad="50000" dist="50800" dir="7500000" algn="tl">
                    <a:srgbClr val="000000">
                      <a:shade val="5000"/>
                      <a:alpha val="35000"/>
                    </a:srgbClr>
                  </a:outerShdw>
                </a:effectLst>
              </a:rPr>
            </a:br>
            <a:r>
              <a:rPr lang="ru-RU" sz="5300" b="1" dirty="0" smtClean="0">
                <a:ln w="19050">
                  <a:solidFill>
                    <a:srgbClr val="FFFF00"/>
                  </a:solidFill>
                  <a:prstDash val="solid"/>
                </a:ln>
                <a:solidFill>
                  <a:srgbClr val="FF0000"/>
                </a:solidFill>
                <a:latin typeface="Times New Roman" panose="02020603050405020304" pitchFamily="18" charset="0"/>
                <a:cs typeface="Times New Roman" panose="02020603050405020304" pitchFamily="18" charset="0"/>
              </a:rPr>
              <a:t>СПАСИБО </a:t>
            </a:r>
            <a:r>
              <a:rPr lang="ru-RU" sz="5300" b="1" dirty="0">
                <a:ln w="19050">
                  <a:solidFill>
                    <a:srgbClr val="FFFF00"/>
                  </a:solidFill>
                  <a:prstDash val="solid"/>
                </a:ln>
                <a:solidFill>
                  <a:srgbClr val="FF0000"/>
                </a:solidFill>
                <a:latin typeface="Times New Roman" panose="02020603050405020304" pitchFamily="18" charset="0"/>
                <a:cs typeface="Times New Roman" panose="02020603050405020304" pitchFamily="18" charset="0"/>
              </a:rPr>
              <a:t>ЗА ВНИМАНИЕ</a:t>
            </a:r>
            <a: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t/>
            </a:r>
            <a:br>
              <a:rPr lang="ru-RU" b="1" dirty="0">
                <a:ln w="19050">
                  <a:solidFill>
                    <a:srgbClr val="FFFF00"/>
                  </a:solidFill>
                  <a:prstDash val="solid"/>
                </a:ln>
                <a:solidFill>
                  <a:srgbClr val="FF0000"/>
                </a:solidFill>
                <a:effectLst>
                  <a:outerShdw blurRad="50000" dist="50800" dir="7500000" algn="tl">
                    <a:srgbClr val="000000">
                      <a:shade val="5000"/>
                      <a:alpha val="35000"/>
                    </a:srgbClr>
                  </a:outerShdw>
                </a:effectLst>
              </a:rPr>
            </a:br>
            <a:endParaRPr lang="ru-RU" dirty="0"/>
          </a:p>
        </p:txBody>
      </p:sp>
      <p:sp>
        <p:nvSpPr>
          <p:cNvPr id="3" name="Объект 2"/>
          <p:cNvSpPr>
            <a:spLocks noGrp="1"/>
          </p:cNvSpPr>
          <p:nvPr>
            <p:ph idx="1"/>
          </p:nvPr>
        </p:nvSpPr>
        <p:spPr>
          <a:xfrm>
            <a:off x="-180528" y="4437112"/>
            <a:ext cx="9324528" cy="2420888"/>
          </a:xfrm>
        </p:spPr>
        <p:txBody>
          <a:bodyPr/>
          <a:lstStyle/>
          <a:p>
            <a:endParaRPr lang="ru-RU" dirty="0"/>
          </a:p>
        </p:txBody>
      </p:sp>
    </p:spTree>
    <p:extLst>
      <p:ext uri="{BB962C8B-B14F-4D97-AF65-F5344CB8AC3E}">
        <p14:creationId xmlns:p14="http://schemas.microsoft.com/office/powerpoint/2010/main" xmlns="" val="4242414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4338" name="Picture 2" descr="C:\Users\teahter26_2\Desktop\к 11.11.16\SAM_021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80528" y="-171400"/>
            <a:ext cx="9577064" cy="72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432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ahter26_2\Desktop\к 11.11.16\12.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544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Users\teahter26_2\Desktop\к 11.11.16\чечня\SAM_0157.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99392"/>
            <a:ext cx="9676640" cy="6966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856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ahter26_2\Desktop\к 11.11.16\шаблоны для баннера\Заставка 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3093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1714202"/>
          </a:xfrm>
        </p:spPr>
        <p:txBody>
          <a:bodyPr>
            <a:noAutofit/>
          </a:bodyPr>
          <a:lstStyle/>
          <a:p>
            <a:pPr algn="just"/>
            <a:r>
              <a:rPr lang="ru-RU" sz="14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2016 ГОДУ исполнилось 25-летие предмета «Основы безопасности жизнедеятельности». Символично проходят споры на тему внедрения современной модели образования и непосредственно касаются школьной дисциплины </a:t>
            </a:r>
            <a:r>
              <a:rPr lang="ru-RU" sz="1600" b="1" dirty="0" smtClean="0">
                <a:latin typeface="Times New Roman" panose="02020603050405020304" pitchFamily="18" charset="0"/>
                <a:cs typeface="Times New Roman" panose="02020603050405020304" pitchFamily="18" charset="0"/>
              </a:rPr>
              <a:t>ОБЖ. Курс </a:t>
            </a:r>
            <a:r>
              <a:rPr lang="ru-RU" sz="1600" b="1" dirty="0">
                <a:latin typeface="Times New Roman" panose="02020603050405020304" pitchFamily="18" charset="0"/>
                <a:cs typeface="Times New Roman" panose="02020603050405020304" pitchFamily="18" charset="0"/>
              </a:rPr>
              <a:t>ОБЖ, который был введен в школьное образование в 1991 году (Приказ Министерства образования РСФСР О введении в государственных общеобразовательных учебных заведениях РСФСР нового курса «Основы безопасности жизнедеятельности» от 27 мая 1991 г. № 196) </a:t>
            </a:r>
          </a:p>
        </p:txBody>
      </p:sp>
      <p:sp>
        <p:nvSpPr>
          <p:cNvPr id="3" name="Объект 2"/>
          <p:cNvSpPr>
            <a:spLocks noGrp="1"/>
          </p:cNvSpPr>
          <p:nvPr>
            <p:ph idx="1"/>
          </p:nvPr>
        </p:nvSpPr>
        <p:spPr>
          <a:xfrm>
            <a:off x="457200" y="1700808"/>
            <a:ext cx="8229600" cy="4896544"/>
          </a:xfrm>
        </p:spPr>
        <p:txBody>
          <a:bodyPr>
            <a:normAutofit/>
          </a:bodyPr>
          <a:lstStyle/>
          <a:p>
            <a:pPr algn="just"/>
            <a:r>
              <a:rPr lang="ru-RU" sz="1700" b="1" dirty="0" smtClean="0">
                <a:latin typeface="Times New Roman" panose="02020603050405020304" pitchFamily="18" charset="0"/>
                <a:cs typeface="Times New Roman" panose="02020603050405020304" pitchFamily="18" charset="0"/>
              </a:rPr>
              <a:t>    </a:t>
            </a:r>
          </a:p>
          <a:p>
            <a:pPr algn="just"/>
            <a:r>
              <a:rPr lang="ru-RU" sz="1700" b="1" dirty="0" smtClean="0">
                <a:latin typeface="Times New Roman" panose="02020603050405020304" pitchFamily="18" charset="0"/>
                <a:cs typeface="Times New Roman" panose="02020603050405020304" pitchFamily="18" charset="0"/>
              </a:rPr>
              <a:t>   Многие </a:t>
            </a:r>
            <a:r>
              <a:rPr lang="ru-RU" sz="1700" b="1" dirty="0">
                <a:latin typeface="Times New Roman" panose="02020603050405020304" pitchFamily="18" charset="0"/>
                <a:cs typeface="Times New Roman" panose="02020603050405020304" pitchFamily="18" charset="0"/>
              </a:rPr>
              <a:t>проблемы поможет решить курс ОБЖ, главной целью которого, как подчеркнуто в письме Минобразования Российской Федерации «Об организации преподавания основ безопасности жизнедеятельности в общеобразовательных учреждениях России» (от 14.07.98 № 1133/14-12) является формирование у обучающихся сознательного и ответственного отношения к личной безопасности и безопасности окружающих, приобретение способностей сохранять жизнь и здоровье в неблагоприятных угрожающих жизни условиях и привитие навыков по </a:t>
            </a:r>
            <a:r>
              <a:rPr lang="ru-RU" sz="1700" b="1" dirty="0" smtClean="0">
                <a:latin typeface="Times New Roman" panose="02020603050405020304" pitchFamily="18" charset="0"/>
                <a:cs typeface="Times New Roman" panose="02020603050405020304" pitchFamily="18" charset="0"/>
              </a:rPr>
              <a:t>оказанию </a:t>
            </a:r>
            <a:r>
              <a:rPr lang="ru-RU" sz="1700" b="1" dirty="0">
                <a:latin typeface="Times New Roman" panose="02020603050405020304" pitchFamily="18" charset="0"/>
                <a:cs typeface="Times New Roman" panose="02020603050405020304" pitchFamily="18" charset="0"/>
              </a:rPr>
              <a:t>помощи пострадавшим</a:t>
            </a:r>
            <a:r>
              <a:rPr lang="ru-RU" sz="1700" b="1" dirty="0" smtClean="0">
                <a:latin typeface="Times New Roman" panose="02020603050405020304" pitchFamily="18" charset="0"/>
                <a:cs typeface="Times New Roman" panose="02020603050405020304" pitchFamily="18" charset="0"/>
              </a:rPr>
              <a:t>.</a:t>
            </a:r>
          </a:p>
          <a:p>
            <a:pPr marL="0" indent="0" algn="ctr">
              <a:buNone/>
            </a:pPr>
            <a:r>
              <a:rPr lang="ru-RU" sz="1700" b="1" dirty="0" smtClean="0">
                <a:latin typeface="Times New Roman" panose="02020603050405020304" pitchFamily="18" charset="0"/>
                <a:cs typeface="Times New Roman" panose="02020603050405020304" pitchFamily="18" charset="0"/>
              </a:rPr>
              <a:t>       В </a:t>
            </a:r>
            <a:r>
              <a:rPr lang="ru-RU" sz="1700" b="1" dirty="0">
                <a:latin typeface="Times New Roman" panose="02020603050405020304" pitchFamily="18" charset="0"/>
                <a:cs typeface="Times New Roman" panose="02020603050405020304" pitchFamily="18" charset="0"/>
              </a:rPr>
              <a:t>задачи ОБЖ входит</a:t>
            </a:r>
            <a:r>
              <a:rPr lang="ru-RU" sz="1700" b="1" dirty="0" smtClean="0">
                <a:latin typeface="Times New Roman" panose="02020603050405020304" pitchFamily="18" charset="0"/>
                <a:cs typeface="Times New Roman" panose="02020603050405020304" pitchFamily="18" charset="0"/>
              </a:rPr>
              <a:t>:</a:t>
            </a:r>
          </a:p>
          <a:p>
            <a:pPr marL="0" indent="0" algn="ctr">
              <a:buNone/>
            </a:pPr>
            <a:r>
              <a:rPr lang="ru-RU" sz="1700" b="1" dirty="0" smtClean="0">
                <a:latin typeface="Times New Roman" panose="02020603050405020304" pitchFamily="18" charset="0"/>
                <a:cs typeface="Times New Roman" panose="02020603050405020304" pitchFamily="18" charset="0"/>
              </a:rPr>
              <a:t>предвидеть </a:t>
            </a:r>
            <a:r>
              <a:rPr lang="ru-RU" sz="1700" b="1" dirty="0">
                <a:latin typeface="Times New Roman" panose="02020603050405020304" pitchFamily="18" charset="0"/>
                <a:cs typeface="Times New Roman" panose="02020603050405020304" pitchFamily="18" charset="0"/>
              </a:rPr>
              <a:t>опасность;</a:t>
            </a:r>
          </a:p>
          <a:p>
            <a:pPr marL="0" indent="0" algn="ctr">
              <a:buNone/>
            </a:pPr>
            <a:r>
              <a:rPr lang="ru-RU" sz="1700" b="1" dirty="0">
                <a:latin typeface="Times New Roman" panose="02020603050405020304" pitchFamily="18" charset="0"/>
                <a:cs typeface="Times New Roman" panose="02020603050405020304" pitchFamily="18" charset="0"/>
              </a:rPr>
              <a:t>распознать опасность;</a:t>
            </a:r>
          </a:p>
          <a:p>
            <a:pPr marL="0" indent="0" algn="ctr">
              <a:buNone/>
            </a:pPr>
            <a:r>
              <a:rPr lang="ru-RU" sz="1700" b="1" dirty="0" smtClean="0">
                <a:latin typeface="Times New Roman" panose="02020603050405020304" pitchFamily="18" charset="0"/>
                <a:cs typeface="Times New Roman" panose="02020603050405020304" pitchFamily="18" charset="0"/>
              </a:rPr>
              <a:t>             классифицировать опасность;</a:t>
            </a:r>
          </a:p>
          <a:p>
            <a:pPr marL="0" indent="0" algn="ctr">
              <a:buNone/>
            </a:pPr>
            <a:r>
              <a:rPr lang="ru-RU" sz="1700" b="1" dirty="0" smtClean="0">
                <a:latin typeface="Times New Roman" panose="02020603050405020304" pitchFamily="18" charset="0"/>
                <a:cs typeface="Times New Roman" panose="02020603050405020304" pitchFamily="18" charset="0"/>
              </a:rPr>
              <a:t>избегать опасности;</a:t>
            </a:r>
          </a:p>
          <a:p>
            <a:pPr marL="0" indent="0" algn="ctr">
              <a:buNone/>
            </a:pPr>
            <a:r>
              <a:rPr lang="ru-RU" sz="1700" b="1" dirty="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                                     правильно </a:t>
            </a:r>
            <a:r>
              <a:rPr lang="ru-RU" sz="1700" b="1" dirty="0">
                <a:latin typeface="Times New Roman" panose="02020603050405020304" pitchFamily="18" charset="0"/>
                <a:cs typeface="Times New Roman" panose="02020603050405020304" pitchFamily="18" charset="0"/>
              </a:rPr>
              <a:t>действовать в опасной ситуации.</a:t>
            </a:r>
          </a:p>
          <a:p>
            <a:pPr algn="just"/>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767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ahter26_2\Desktop\к 11.11.16\шаблоны для баннера\Заставка 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992" y="0"/>
            <a:ext cx="916699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116632"/>
            <a:ext cx="8229600" cy="216024"/>
          </a:xfrm>
        </p:spPr>
        <p:txBody>
          <a:bodyPr>
            <a:normAutofit fontScale="90000"/>
          </a:bodyPr>
          <a:lstStyle/>
          <a:p>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052736"/>
            <a:ext cx="8229600" cy="5112568"/>
          </a:xfrm>
        </p:spPr>
        <p:txBody>
          <a:bodyPr>
            <a:normAutofit fontScale="25000" lnSpcReduction="20000"/>
          </a:bodyPr>
          <a:lstStyle/>
          <a:p>
            <a:r>
              <a:rPr lang="ru-RU" sz="6400" b="1" dirty="0">
                <a:latin typeface="Times New Roman" panose="02020603050405020304" pitchFamily="18" charset="0"/>
                <a:cs typeface="Times New Roman" panose="02020603050405020304" pitchFamily="18" charset="0"/>
              </a:rPr>
              <a:t>Цель преподавания курса ОБЖ – формирование гражданской позиции, патриотизма и ответственности за свою судьбу и судьбу государства.</a:t>
            </a:r>
          </a:p>
          <a:p>
            <a:r>
              <a:rPr lang="ru-RU" sz="6400" b="1" dirty="0">
                <a:latin typeface="Times New Roman" panose="02020603050405020304" pitchFamily="18" charset="0"/>
                <a:cs typeface="Times New Roman" panose="02020603050405020304" pitchFamily="18" charset="0"/>
              </a:rPr>
              <a:t>В 10-11-х классах завершается обучение учащихся правилам безопасного поведения в опасных и чрезвычайных ситуациях природного, техногенного и социального характера.</a:t>
            </a:r>
          </a:p>
          <a:p>
            <a:r>
              <a:rPr lang="ru-RU" sz="6400" b="1" dirty="0">
                <a:latin typeface="Times New Roman" panose="02020603050405020304" pitchFamily="18" charset="0"/>
                <a:cs typeface="Times New Roman" panose="02020603050405020304" pitchFamily="18" charset="0"/>
              </a:rPr>
              <a:t>Как показывает анализ, преподавание курса ОБЖ в общеобразовательных учреждениях ряд проблем остается нерешенным. Прежде всего, это кадровое обеспечение преподавания ОБЖ.</a:t>
            </a:r>
          </a:p>
          <a:p>
            <a:r>
              <a:rPr lang="ru-RU" sz="6400" b="1" dirty="0">
                <a:latin typeface="Times New Roman" panose="02020603050405020304" pitchFamily="18" charset="0"/>
                <a:cs typeface="Times New Roman" panose="02020603050405020304" pitchFamily="18" charset="0"/>
              </a:rPr>
              <a:t>На штатных должностях преподавателя-организатора ОБЖ по данным стат. отчетов занятия ведутся преподавателями ОБЖ, преподавателями–предметниками или преподавателями–совместителями на условиях почасовой оплаты.</a:t>
            </a:r>
          </a:p>
          <a:p>
            <a:r>
              <a:rPr lang="ru-RU" sz="6400" b="1" dirty="0">
                <a:latin typeface="Times New Roman" panose="02020603050405020304" pitchFamily="18" charset="0"/>
                <a:cs typeface="Times New Roman" panose="02020603050405020304" pitchFamily="18" charset="0"/>
              </a:rPr>
              <a:t>По базовому образованию преподавателей, преподающих «Основы безопасности жизнедеятельности» в общеобразовательных учреждениях, можно привести следующие данные:</a:t>
            </a:r>
          </a:p>
          <a:p>
            <a:r>
              <a:rPr lang="ru-RU" sz="6400" b="1" dirty="0">
                <a:latin typeface="Times New Roman" panose="02020603050405020304" pitchFamily="18" charset="0"/>
                <a:cs typeface="Times New Roman" panose="02020603050405020304" pitchFamily="18" charset="0"/>
              </a:rPr>
              <a:t>·        военное или специальное педагогическое по преподаванию ОБЖ имеется у – 11,2%</a:t>
            </a:r>
          </a:p>
          <a:p>
            <a:r>
              <a:rPr lang="ru-RU" sz="6400" b="1" dirty="0">
                <a:latin typeface="Times New Roman" panose="02020603050405020304" pitchFamily="18" charset="0"/>
                <a:cs typeface="Times New Roman" panose="02020603050405020304" pitchFamily="18" charset="0"/>
              </a:rPr>
              <a:t>·        высшее педагогическое у – 35,5%</a:t>
            </a:r>
          </a:p>
          <a:p>
            <a:r>
              <a:rPr lang="ru-RU" sz="6400" b="1" dirty="0">
                <a:latin typeface="Times New Roman" panose="02020603050405020304" pitchFamily="18" charset="0"/>
                <a:cs typeface="Times New Roman" panose="02020603050405020304" pitchFamily="18" charset="0"/>
              </a:rPr>
              <a:t>·        среднее профессиональное педагогическое у – 25%</a:t>
            </a:r>
          </a:p>
          <a:p>
            <a:r>
              <a:rPr lang="ru-RU" sz="6400" b="1" dirty="0">
                <a:latin typeface="Times New Roman" panose="02020603050405020304" pitchFamily="18" charset="0"/>
                <a:cs typeface="Times New Roman" panose="02020603050405020304" pitchFamily="18" charset="0"/>
              </a:rPr>
              <a:t>·        высшее не педагогическое у – 9,6%</a:t>
            </a:r>
          </a:p>
          <a:p>
            <a:r>
              <a:rPr lang="ru-RU" sz="6400" b="1" dirty="0">
                <a:latin typeface="Times New Roman" panose="02020603050405020304" pitchFamily="18" charset="0"/>
                <a:cs typeface="Times New Roman" panose="02020603050405020304" pitchFamily="18" charset="0"/>
              </a:rPr>
              <a:t>·        среднее профессиональное не педагогическое у – 11,5%</a:t>
            </a:r>
          </a:p>
          <a:p>
            <a:r>
              <a:rPr lang="ru-RU" sz="6400" b="1" dirty="0">
                <a:latin typeface="Times New Roman" panose="02020603050405020304" pitchFamily="18" charset="0"/>
                <a:cs typeface="Times New Roman" panose="02020603050405020304" pitchFamily="18" charset="0"/>
              </a:rPr>
              <a:t>·        общее среднее у – 7,2%</a:t>
            </a:r>
          </a:p>
          <a:p>
            <a:endParaRPr lang="ru-RU" dirty="0"/>
          </a:p>
        </p:txBody>
      </p:sp>
    </p:spTree>
    <p:extLst>
      <p:ext uri="{BB962C8B-B14F-4D97-AF65-F5344CB8AC3E}">
        <p14:creationId xmlns:p14="http://schemas.microsoft.com/office/powerpoint/2010/main" xmlns="" val="41046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фон1 copy"/>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457200" y="0"/>
            <a:ext cx="8229600" cy="2060848"/>
          </a:xfrm>
        </p:spPr>
        <p:txBody>
          <a:bodyPr>
            <a:normAutofit fontScale="90000"/>
          </a:bodyPr>
          <a:lstStyle/>
          <a:p>
            <a:pPr algn="l"/>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Эффективность </a:t>
            </a:r>
            <a:r>
              <a:rPr lang="ru-RU" sz="1800" b="1" dirty="0">
                <a:latin typeface="Times New Roman" panose="02020603050405020304" pitchFamily="18" charset="0"/>
                <a:cs typeface="Times New Roman" panose="02020603050405020304" pitchFamily="18" charset="0"/>
              </a:rPr>
              <a:t>усвоения учащимися курса ОБЖ во многом зависит от того, как организован и осуществляется учебно-воспитательный процесс. Его основными компонентами являются</a:t>
            </a:r>
            <a:r>
              <a:rPr lang="ru-RU" sz="1800" b="1" dirty="0" smtClean="0">
                <a:latin typeface="Times New Roman" panose="02020603050405020304" pitchFamily="18" charset="0"/>
                <a:cs typeface="Times New Roman" panose="02020603050405020304" pitchFamily="18" charset="0"/>
              </a:rPr>
              <a:t>:</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1</a:t>
            </a:r>
            <a:r>
              <a:rPr lang="ru-RU" sz="1800" b="1" dirty="0">
                <a:latin typeface="Times New Roman" panose="02020603050405020304" pitchFamily="18" charset="0"/>
                <a:cs typeface="Times New Roman" panose="02020603050405020304" pitchFamily="18" charset="0"/>
              </a:rPr>
              <a:t>. Научно обоснованная учебная программа курса ОБЖ.</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2. Оптимальная методика проведения занятий.</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3. Соответствующая современная учебно-материальная база (УМБ).</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348880"/>
            <a:ext cx="8229600" cy="3777283"/>
          </a:xfrm>
        </p:spPr>
        <p:txBody>
          <a:bodyPr>
            <a:normAutofit/>
          </a:bodyPr>
          <a:lstStyle/>
          <a:p>
            <a:pPr marL="0" indent="0" algn="just">
              <a:buNone/>
            </a:pPr>
            <a:r>
              <a:rPr lang="ru-RU" sz="1700" dirty="0" smtClean="0"/>
              <a:t>    </a:t>
            </a:r>
            <a:r>
              <a:rPr lang="ru-RU" sz="1700" b="1" dirty="0" smtClean="0"/>
              <a:t> В </a:t>
            </a:r>
            <a:r>
              <a:rPr lang="ru-RU" sz="1700" b="1" dirty="0">
                <a:latin typeface="Times New Roman" panose="02020603050405020304" pitchFamily="18" charset="0"/>
                <a:cs typeface="Times New Roman" panose="02020603050405020304" pitchFamily="18" charset="0"/>
              </a:rPr>
              <a:t>изучении курса ОБЖ ведущую роль играет УМБ и передовые средства обучения. Это объясняется особенностями курса ОБЖ и прежде всего его </a:t>
            </a:r>
            <a:r>
              <a:rPr lang="ru-RU" sz="1700" b="1" dirty="0" err="1">
                <a:latin typeface="Times New Roman" panose="02020603050405020304" pitchFamily="18" charset="0"/>
                <a:cs typeface="Times New Roman" panose="02020603050405020304" pitchFamily="18" charset="0"/>
              </a:rPr>
              <a:t>многопрофильностью</a:t>
            </a:r>
            <a:r>
              <a:rPr lang="ru-RU" sz="1700" b="1" dirty="0">
                <a:latin typeface="Times New Roman" panose="02020603050405020304" pitchFamily="18" charset="0"/>
                <a:cs typeface="Times New Roman" panose="02020603050405020304" pitchFamily="18" charset="0"/>
              </a:rPr>
              <a:t> и практической направленностью. В настоящее время Минобразования совместно с Минобороны, МЧС и другими заинтересованными организациями России ведут работу по выработке концепции УМБ ОБЖ. Основные направления данной концепции и требования, предъявляемые к УМБ, могут быть следующими. Учебно-материальная база по "Основам безопасности жизнедеятельности" - это совокупность помещений, площадок и сооружений, оснащенных учебным имуществом и оборудованных тренажерами и различными материальными средствами обучения, используемыми для привития обучаемым твердых навыков и глубоких теоретических знаний по принятию правильных решений для выхода из экстремальных и чрезвычайных ситуаций и обучению учащихся школы практическим способам поведения в критических условиях.</a:t>
            </a:r>
          </a:p>
          <a:p>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863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785011" y="476672"/>
            <a:ext cx="7704856" cy="7540526"/>
          </a:xfrm>
          <a:prstGeom prst="rect">
            <a:avLst/>
          </a:prstGeom>
        </p:spPr>
        <p:txBody>
          <a:bodyPr wrap="square">
            <a:spAutoFit/>
          </a:bodyPr>
          <a:lstStyle/>
          <a:p>
            <a:r>
              <a:rPr lang="ru-RU" sz="1400" b="1" dirty="0" smtClean="0">
                <a:latin typeface="Times New Roman" panose="02020603050405020304" pitchFamily="18" charset="0"/>
                <a:cs typeface="Times New Roman" panose="02020603050405020304" pitchFamily="18" charset="0"/>
              </a:rPr>
              <a:t>Учебно-материальная </a:t>
            </a:r>
            <a:r>
              <a:rPr lang="ru-RU" sz="1400" b="1" dirty="0">
                <a:latin typeface="Times New Roman" panose="02020603050405020304" pitchFamily="18" charset="0"/>
                <a:cs typeface="Times New Roman" panose="02020603050405020304" pitchFamily="18" charset="0"/>
              </a:rPr>
              <a:t>база создается с таким расчетом, чтобы в ходе изучения курса ОБЖ способствовать развитию у обучаемых мотивированного здорового образа жизни, чувства ответственности и сознательного отношения к вопросам личной безопасности и безопасности окружающих. Учебно-материальная база совершенствуется с развитием современной науки и педагогики применительно к потребностям сегодняшнего дня и в соответствии с требованиями руководящих документов Министерства образования РФ. В состав элементов учебно-материальной базы ОБЖ могут входить</a:t>
            </a:r>
            <a:r>
              <a:rPr lang="ru-RU" sz="1400" b="1" dirty="0" smtClean="0">
                <a:latin typeface="Times New Roman" panose="02020603050405020304" pitchFamily="18" charset="0"/>
                <a:cs typeface="Times New Roman" panose="02020603050405020304" pitchFamily="18" charset="0"/>
              </a:rPr>
              <a:t>:</a:t>
            </a:r>
          </a:p>
          <a:p>
            <a:endParaRPr lang="ru-RU" sz="1400" b="1" dirty="0" smtClean="0"/>
          </a:p>
          <a:p>
            <a:pPr algn="just"/>
            <a:r>
              <a:rPr lang="ru-RU" sz="1400" b="1" dirty="0" smtClean="0"/>
              <a:t> </a:t>
            </a:r>
            <a:r>
              <a:rPr lang="ru-RU" sz="1400" b="1" dirty="0">
                <a:latin typeface="Times New Roman" panose="02020603050405020304" pitchFamily="18" charset="0"/>
                <a:cs typeface="Times New Roman" panose="02020603050405020304" pitchFamily="18" charset="0"/>
              </a:rPr>
              <a:t>I уровень - Основные элементы УМБ, присущие всем школам: кабинет "Основ безопасности жизнедеятельности"; музей боевой и трудовой славы; стрелковый тир для пневматического оружия; спортивный зал; тренажерный зал; площадка для метания ядер, копий и ручных гранат.</a:t>
            </a:r>
          </a:p>
          <a:p>
            <a:pPr algn="just"/>
            <a:r>
              <a:rPr lang="ru-RU" sz="1400" b="1" dirty="0">
                <a:latin typeface="Times New Roman" panose="02020603050405020304" pitchFamily="18" charset="0"/>
                <a:cs typeface="Times New Roman" panose="02020603050405020304" pitchFamily="18" charset="0"/>
              </a:rPr>
              <a:t>II уровень -Дополнительные элементы УМБ, присущие базовым школам по ОБЖ: универсальная полоса препятствий; полигон с элементами полосы выживания; учебное противорадиационное укрытие (ПРУ); размеченные дистанции для развития общей выносливости; комната психологической разгрузки.</a:t>
            </a:r>
          </a:p>
          <a:p>
            <a:pPr algn="just"/>
            <a:r>
              <a:rPr lang="ru-RU" sz="1400" b="1" dirty="0">
                <a:latin typeface="Times New Roman" panose="02020603050405020304" pitchFamily="18" charset="0"/>
                <a:cs typeface="Times New Roman" panose="02020603050405020304" pitchFamily="18" charset="0"/>
              </a:rPr>
              <a:t>III уровень - Полигон с дополнительными элементами УМБ, присущими городским (районным) центрам ОБЖ:  площадка для отработки тушения очагов возгорания; площадка для отработки правил дорожного движения;  площадка для отработки приемов выживания при стихийных бедствиях и техногенных авариях;  строевой плац. </a:t>
            </a:r>
          </a:p>
          <a:p>
            <a:pPr algn="just"/>
            <a:r>
              <a:rPr lang="ru-RU" sz="1400" b="1" dirty="0">
                <a:latin typeface="Times New Roman" panose="02020603050405020304" pitchFamily="18" charset="0"/>
                <a:cs typeface="Times New Roman" panose="02020603050405020304" pitchFamily="18" charset="0"/>
              </a:rPr>
              <a:t>Качество усвоения изучаемого материала по предмету ОБЖ существенно возрастает, если в учебном процессе в полном объеме использовать все многообразие элементов учебно-материальной базы ОБЖ и материальных средств обучения.</a:t>
            </a:r>
          </a:p>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756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ahter26_2\Desktop\к 11.11.16\шаблоны для баннера\Заставка.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420" y="-99392"/>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115616" y="274638"/>
            <a:ext cx="7571184" cy="418058"/>
          </a:xfrm>
        </p:spPr>
        <p:txBody>
          <a:bodyPr>
            <a:normAutofit fontScale="90000"/>
          </a:bodyPr>
          <a:lstStyle/>
          <a:p>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Кабинет ОБЖ</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75656" y="1124744"/>
            <a:ext cx="7211144" cy="5726719"/>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кабинета подбирается удобное для занятий помещение. Оно должно удовлетворять санитарно-гигиеническим нормам и иметь примыкающие к нему помещения для хранения имущества. В дальнейшем требования по кабинету ОБЖ должны закладываться в проект при строительстве школы. В кабинете проводятся все теоретические и часть практических занятий, на которых учащиеся приобщаются к сознательному и ответственному отношению к личной безопасности, приобретают навыки оказания первой помощи себе и пострадавшим, осуществляется военно-патриотическое воспитание подрастающего поколения и подготовка молодежи к службе в Вооруженных Силах Российской Федерации. </a:t>
            </a:r>
          </a:p>
          <a:p>
            <a:pPr marL="0" indent="0">
              <a:buNone/>
            </a:pPr>
            <a:r>
              <a:rPr lang="ru-RU" sz="2000" dirty="0">
                <a:latin typeface="Times New Roman" panose="02020603050405020304" pitchFamily="18" charset="0"/>
                <a:cs typeface="Times New Roman" panose="02020603050405020304" pitchFamily="18" charset="0"/>
              </a:rPr>
              <a:t>На базе кабинета ОБЖ строится также самостоятельная работа учащихся и внеклассная работа. При кабинетах ОБЖ в школах могут работать различные кружки, проводиться тематические вечера и лектории.</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1117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ahter26_2\Desktop\к 11.11.16\шаблоны для баннера\Заставка.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39552" y="116632"/>
            <a:ext cx="8229600" cy="1431032"/>
          </a:xfrm>
        </p:spPr>
        <p:txBody>
          <a:bodyPr>
            <a:normAutofit/>
          </a:bodyPr>
          <a:lstStyle/>
          <a:p>
            <a:r>
              <a:rPr lang="ru-RU" sz="2400" b="1" dirty="0">
                <a:latin typeface="Times New Roman" panose="02020603050405020304" pitchFamily="18" charset="0"/>
                <a:cs typeface="Times New Roman" panose="02020603050405020304" pitchFamily="18" charset="0"/>
              </a:rPr>
              <a:t>Самым важным и наиболее распространенным средством обучения в школе является </a:t>
            </a:r>
            <a:r>
              <a:rPr lang="ru-RU" sz="2400" b="1" dirty="0" smtClean="0">
                <a:latin typeface="Times New Roman" panose="02020603050405020304" pitchFamily="18" charset="0"/>
                <a:cs typeface="Times New Roman" panose="02020603050405020304" pitchFamily="18" charset="0"/>
              </a:rPr>
              <a:t>учебник</a:t>
            </a:r>
            <a:endParaRPr lang="ru-RU" sz="2400" dirty="0"/>
          </a:p>
        </p:txBody>
      </p:sp>
      <p:sp>
        <p:nvSpPr>
          <p:cNvPr id="3" name="Объект 2"/>
          <p:cNvSpPr>
            <a:spLocks noGrp="1"/>
          </p:cNvSpPr>
          <p:nvPr>
            <p:ph idx="1"/>
          </p:nvPr>
        </p:nvSpPr>
        <p:spPr>
          <a:xfrm>
            <a:off x="457200" y="1628800"/>
            <a:ext cx="8229600" cy="4525963"/>
          </a:xfrm>
        </p:spPr>
        <p:txBody>
          <a:bodyPr>
            <a:normAutofit fontScale="62500" lnSpcReduction="20000"/>
          </a:bodyPr>
          <a:lstStyle/>
          <a:p>
            <a:pPr marL="0" indent="0">
              <a:buNone/>
            </a:pPr>
            <a:endParaRPr lang="ru-RU" dirty="0" smtClean="0"/>
          </a:p>
          <a:p>
            <a:pPr marL="0" indent="0">
              <a:buNone/>
            </a:pPr>
            <a:r>
              <a:rPr lang="ru-RU" dirty="0" smtClean="0"/>
              <a:t>Учебник </a:t>
            </a:r>
            <a:r>
              <a:rPr lang="ru-RU" dirty="0"/>
              <a:t>играет главную роль в обучении ОБЖ, связан со всеми другими учебно-наглядными пособиями и оказывает большое влияние на содержание и построение всех средств обучения. Являясь центральным связующим звеном системы изучения ОБЖ, учебник в полной мере отражает содержание знаний, которые должны усвоить учащиеся, в нем определены их глубина и объем, а также содержание умений и навыков.</a:t>
            </a:r>
          </a:p>
          <a:p>
            <a:pPr marL="0" indent="0">
              <a:buNone/>
            </a:pPr>
            <a:r>
              <a:rPr lang="ru-RU" dirty="0"/>
              <a:t>В учебниках ОБЖ реализуется одно из важных методических положений, источником знаний является не только текстовой, но и иллюстративный, табличный и схематический материал. Значительная часть иллюстраций разъясняет многие вопросы, кратко сформулированные в тексте, но чаще всего иллюстрации являются самостоятельным источником знаний и несут информацию, которой в самом тексте нет. Поэтому очень важным является полная укомплектованность учебниками ОБЖ всех учебных заведений, а процесс совершенствования и переиздания учебников должен быть постоянным, с учетом требований времени.</a:t>
            </a:r>
          </a:p>
          <a:p>
            <a:endParaRPr lang="ru-RU" dirty="0"/>
          </a:p>
        </p:txBody>
      </p:sp>
    </p:spTree>
    <p:extLst>
      <p:ext uri="{BB962C8B-B14F-4D97-AF65-F5344CB8AC3E}">
        <p14:creationId xmlns:p14="http://schemas.microsoft.com/office/powerpoint/2010/main" xmlns="" val="3034428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1773</Words>
  <Application>Microsoft Office PowerPoint</Application>
  <PresentationFormat>Экран (4:3)</PresentationFormat>
  <Paragraphs>76</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ТЕМА: ПРОБЛЕМЫ И ПЕРСПЕКТИВЫ ПРЕДМЕТА ОБЖ В ШКОЛЕ  НА СОВРЕМЕННОМ ЭТАПЕ</vt:lpstr>
      <vt:lpstr>Слайд 2</vt:lpstr>
      <vt:lpstr>Слайд 3</vt:lpstr>
      <vt:lpstr>            В 2016 ГОДУ исполнилось 25-летие предмета «Основы безопасности жизнедеятельности». Символично проходят споры на тему внедрения современной модели образования и непосредственно касаются школьной дисциплины ОБЖ. Курс ОБЖ, который был введен в школьное образование в 1991 году (Приказ Министерства образования РСФСР О введении в государственных общеобразовательных учебных заведениях РСФСР нового курса «Основы безопасности жизнедеятельности» от 27 мая 1991 г. № 196) </vt:lpstr>
      <vt:lpstr>Слайд 5</vt:lpstr>
      <vt:lpstr>       Эффективность усвоения учащимися курса ОБЖ во многом зависит от того, как организован и осуществляется учебно-воспитательный процесс. Его основными компонентами являются: 1. Научно обоснованная учебная программа курса ОБЖ. 2. Оптимальная методика проведения занятий. 3. Соответствующая современная учебно-материальная база (УМБ). </vt:lpstr>
      <vt:lpstr>Слайд 7</vt:lpstr>
      <vt:lpstr> Кабинет ОБЖ </vt:lpstr>
      <vt:lpstr>Самым важным и наиболее распространенным средством обучения в школе является учебник</vt:lpstr>
      <vt:lpstr>5</vt:lpstr>
      <vt:lpstr>Слайд 11</vt:lpstr>
      <vt:lpstr>Слайд 12</vt:lpstr>
      <vt:lpstr>«Правительство хочет воспитать патриотически настроенных необразованных дворников, знающих ОБЖ?»; </vt:lpstr>
      <vt:lpstr> Чтобы понять все это, рассмотрим позицию Министерства образования и науки РФ. На сегодняшний день стандартом учебника считаются материалы, подготовленные в рамках проекта «Разработка модульной структуры содержания курса «Основы безопасности жизнедеятельности». Он создан на основе комплексного подхода к формированию современного уровня культуры безопасности и готовности к военной службе. Мы видим, что программа ОБЖ состоит из трех взаимосвязанных модулей, которые затрагивают основы безопасности личности, общества и государства, основы медицинских знаний и здорового образа жизни и обеспечение военной безопасности государства. </vt:lpstr>
      <vt:lpstr>          Репутацию современной армии России нельзя назвать безупречной, и отсюда следует соответствующее к ней отношение. Не удивительна реакция родителей, которые видят, что в программе ОБЖ значительная часть времени посвящена подготовке детей к военной службе. Почему учителя ОБЖ должны готовить детей к службе в армии за счет учебных часов? Тем более что в армии есть учебная часть, которую в обязательном порядке проходят все новобранцы. Многие выпускники планируют после школы поступать в вуз и как минимум на 5 лет отсрочить свой призыв. </vt:lpstr>
      <vt:lpstr>Это опасности, которые появились в XXI веке, но мы по-прежнему изучаем то, что изучали в 90-е годы. Тем самым современный урок ОБЖ по содержанию является морально устаревшим. Общество требует полную готовность к современным рискам, но ОБЖ просто не отвечает данным требованиям. </vt:lpstr>
      <vt:lpstr>      СПАСИБО ЗА ВНИМАНИЕ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teahter23</dc:creator>
  <cp:lastModifiedBy>User</cp:lastModifiedBy>
  <cp:revision>42</cp:revision>
  <dcterms:created xsi:type="dcterms:W3CDTF">2016-11-10T20:35:11Z</dcterms:created>
  <dcterms:modified xsi:type="dcterms:W3CDTF">2016-11-17T14:32:26Z</dcterms:modified>
</cp:coreProperties>
</file>